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ontserrat Ultra-Bold" charset="1" panose="00000900000000000000"/>
      <p:regular r:id="rId15"/>
    </p:embeddedFont>
    <p:embeddedFont>
      <p:font typeface="Montserrat Bold" charset="1" panose="00000800000000000000"/>
      <p:regular r:id="rId16"/>
    </p:embeddedFont>
    <p:embeddedFont>
      <p:font typeface="League Spartan" charset="1" panose="00000800000000000000"/>
      <p:regular r:id="rId17"/>
    </p:embeddedFont>
    <p:embeddedFont>
      <p:font typeface="Archivo Black" charset="1" panose="020B0A03020202020B04"/>
      <p:regular r:id="rId18"/>
    </p:embeddedFont>
    <p:embeddedFont>
      <p:font typeface="Open Sans Bold" charset="1" panose="020B0806030504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gif>
</file>

<file path=ppt/media/image2.gif>
</file>

<file path=ppt/media/image20.png>
</file>

<file path=ppt/media/image21.png>
</file>

<file path=ppt/media/image22.svg>
</file>

<file path=ppt/media/image23.png>
</file>

<file path=ppt/media/image24.gif>
</file>

<file path=ppt/media/image25.png>
</file>

<file path=ppt/media/image26.gif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gif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jpeg" Type="http://schemas.openxmlformats.org/officeDocument/2006/relationships/image"/><Relationship Id="rId4" Target="../media/image12.jpe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gif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Relationship Id="rId3" Target="../media/image28.jpeg" Type="http://schemas.openxmlformats.org/officeDocument/2006/relationships/image"/><Relationship Id="rId4" Target="../media/image29.jpeg" Type="http://schemas.openxmlformats.org/officeDocument/2006/relationships/image"/><Relationship Id="rId5" Target="../media/image30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5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-1460170" y="-782786"/>
            <a:ext cx="17498344" cy="2952846"/>
          </a:xfrm>
          <a:custGeom>
            <a:avLst/>
            <a:gdLst/>
            <a:ahLst/>
            <a:cxnLst/>
            <a:rect r="r" b="b" t="t" l="l"/>
            <a:pathLst>
              <a:path h="2952846" w="17498344">
                <a:moveTo>
                  <a:pt x="17498344" y="2952845"/>
                </a:moveTo>
                <a:lnTo>
                  <a:pt x="0" y="2952845"/>
                </a:lnTo>
                <a:lnTo>
                  <a:pt x="0" y="0"/>
                </a:lnTo>
                <a:lnTo>
                  <a:pt x="17498344" y="0"/>
                </a:lnTo>
                <a:lnTo>
                  <a:pt x="17498344" y="295284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509463" y="3020330"/>
            <a:ext cx="6685336" cy="7266670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10961527" y="-782786"/>
            <a:ext cx="12595546" cy="12547537"/>
          </a:xfrm>
          <a:custGeom>
            <a:avLst/>
            <a:gdLst/>
            <a:ahLst/>
            <a:cxnLst/>
            <a:rect r="r" b="b" t="t" l="l"/>
            <a:pathLst>
              <a:path h="12547537" w="12595546">
                <a:moveTo>
                  <a:pt x="0" y="0"/>
                </a:moveTo>
                <a:lnTo>
                  <a:pt x="12595546" y="0"/>
                </a:lnTo>
                <a:lnTo>
                  <a:pt x="12595546" y="12547536"/>
                </a:lnTo>
                <a:lnTo>
                  <a:pt x="0" y="125475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209501" y="1756941"/>
            <a:ext cx="8751676" cy="1821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73"/>
              </a:lnSpc>
            </a:pPr>
            <a:r>
              <a:rPr lang="en-US" b="true" sz="6801" spc="578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Arquitectura y conectividad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209501" y="3755540"/>
            <a:ext cx="7484876" cy="39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6"/>
              </a:lnSpc>
            </a:pPr>
            <a:r>
              <a:rPr lang="en-US" b="true" sz="2542" spc="21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TRABAJO PRÁCTICO Nº7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603426"/>
            <a:chOff x="0" y="0"/>
            <a:chExt cx="4816593" cy="6856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685676"/>
            </a:xfrm>
            <a:custGeom>
              <a:avLst/>
              <a:gdLst/>
              <a:ahLst/>
              <a:cxnLst/>
              <a:rect r="r" b="b" t="t" l="l"/>
              <a:pathLst>
                <a:path h="68567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85676"/>
                  </a:lnTo>
                  <a:lnTo>
                    <a:pt x="0" y="685676"/>
                  </a:lnTo>
                  <a:close/>
                </a:path>
              </a:pathLst>
            </a:custGeom>
            <a:solidFill>
              <a:srgbClr val="10254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7237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4761141" y="6771926"/>
            <a:ext cx="2498159" cy="2710035"/>
          </a:xfrm>
          <a:custGeom>
            <a:avLst/>
            <a:gdLst/>
            <a:ahLst/>
            <a:cxnLst/>
            <a:rect r="r" b="b" t="t" l="l"/>
            <a:pathLst>
              <a:path h="2710035" w="2498159">
                <a:moveTo>
                  <a:pt x="0" y="0"/>
                </a:moveTo>
                <a:lnTo>
                  <a:pt x="2498159" y="0"/>
                </a:lnTo>
                <a:lnTo>
                  <a:pt x="2498159" y="2710035"/>
                </a:lnTo>
                <a:lnTo>
                  <a:pt x="0" y="27100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374722" y="3059250"/>
            <a:ext cx="4305935" cy="3256853"/>
          </a:xfrm>
          <a:custGeom>
            <a:avLst/>
            <a:gdLst/>
            <a:ahLst/>
            <a:cxnLst/>
            <a:rect r="r" b="b" t="t" l="l"/>
            <a:pathLst>
              <a:path h="3256853" w="4305935">
                <a:moveTo>
                  <a:pt x="0" y="0"/>
                </a:moveTo>
                <a:lnTo>
                  <a:pt x="4305936" y="0"/>
                </a:lnTo>
                <a:lnTo>
                  <a:pt x="4305936" y="3256853"/>
                </a:lnTo>
                <a:lnTo>
                  <a:pt x="0" y="32568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5396139" y="1773734"/>
            <a:ext cx="2827035" cy="315223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654621" y="5170312"/>
            <a:ext cx="11760059" cy="4311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Desarrollar un sistema de t</a:t>
            </a: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ransmisión de datos por radiofrecuencia usando LoRa y ESP32.</a:t>
            </a:r>
          </a:p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Monitorear temperatura y humedad desde un nodo transmisor.</a:t>
            </a:r>
          </a:p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Activar un "relay" desde el nodo receptor según la temperatura recibida.</a:t>
            </a:r>
          </a:p>
          <a:p>
            <a:pPr algn="l">
              <a:lnSpc>
                <a:spcPts val="49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50891" y="728038"/>
            <a:ext cx="6558766" cy="73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52"/>
              </a:lnSpc>
              <a:spcBef>
                <a:spcPct val="0"/>
              </a:spcBef>
            </a:pPr>
            <a:r>
              <a:rPr lang="en-US" sz="5739" spc="48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Objetivos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5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79833" y="6631110"/>
            <a:ext cx="4621326" cy="3415763"/>
          </a:xfrm>
          <a:custGeom>
            <a:avLst/>
            <a:gdLst/>
            <a:ahLst/>
            <a:cxnLst/>
            <a:rect r="r" b="b" t="t" l="l"/>
            <a:pathLst>
              <a:path h="3415763" w="4621326">
                <a:moveTo>
                  <a:pt x="0" y="0"/>
                </a:moveTo>
                <a:lnTo>
                  <a:pt x="4621326" y="0"/>
                </a:lnTo>
                <a:lnTo>
                  <a:pt x="4621326" y="3415763"/>
                </a:lnTo>
                <a:lnTo>
                  <a:pt x="0" y="34157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603665" y="305225"/>
            <a:ext cx="4642337" cy="4642337"/>
          </a:xfrm>
          <a:custGeom>
            <a:avLst/>
            <a:gdLst/>
            <a:ahLst/>
            <a:cxnLst/>
            <a:rect r="r" b="b" t="t" l="l"/>
            <a:pathLst>
              <a:path h="4642337" w="4642337">
                <a:moveTo>
                  <a:pt x="0" y="0"/>
                </a:moveTo>
                <a:lnTo>
                  <a:pt x="4642338" y="0"/>
                </a:lnTo>
                <a:lnTo>
                  <a:pt x="4642338" y="4642337"/>
                </a:lnTo>
                <a:lnTo>
                  <a:pt x="0" y="46423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918622" y="4947562"/>
            <a:ext cx="3655635" cy="3279982"/>
          </a:xfrm>
          <a:custGeom>
            <a:avLst/>
            <a:gdLst/>
            <a:ahLst/>
            <a:cxnLst/>
            <a:rect r="r" b="b" t="t" l="l"/>
            <a:pathLst>
              <a:path h="3279982" w="3655635">
                <a:moveTo>
                  <a:pt x="0" y="0"/>
                </a:moveTo>
                <a:lnTo>
                  <a:pt x="3655635" y="0"/>
                </a:lnTo>
                <a:lnTo>
                  <a:pt x="3655635" y="3279982"/>
                </a:lnTo>
                <a:lnTo>
                  <a:pt x="0" y="3279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814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01159" y="2410856"/>
            <a:ext cx="1015594" cy="4176697"/>
          </a:xfrm>
          <a:custGeom>
            <a:avLst/>
            <a:gdLst/>
            <a:ahLst/>
            <a:cxnLst/>
            <a:rect r="r" b="b" t="t" l="l"/>
            <a:pathLst>
              <a:path h="4176697" w="1015594">
                <a:moveTo>
                  <a:pt x="0" y="0"/>
                </a:moveTo>
                <a:lnTo>
                  <a:pt x="1015594" y="0"/>
                </a:lnTo>
                <a:lnTo>
                  <a:pt x="1015594" y="4176697"/>
                </a:lnTo>
                <a:lnTo>
                  <a:pt x="0" y="41766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117946" y="-833590"/>
            <a:ext cx="5202495" cy="2560061"/>
          </a:xfrm>
          <a:custGeom>
            <a:avLst/>
            <a:gdLst/>
            <a:ahLst/>
            <a:cxnLst/>
            <a:rect r="r" b="b" t="t" l="l"/>
            <a:pathLst>
              <a:path h="2560061" w="5202495">
                <a:moveTo>
                  <a:pt x="0" y="0"/>
                </a:moveTo>
                <a:lnTo>
                  <a:pt x="5202495" y="0"/>
                </a:lnTo>
                <a:lnTo>
                  <a:pt x="5202495" y="2560061"/>
                </a:lnTo>
                <a:lnTo>
                  <a:pt x="0" y="256006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515224">
            <a:off x="-5516411" y="3493245"/>
            <a:ext cx="13090223" cy="2367149"/>
          </a:xfrm>
          <a:custGeom>
            <a:avLst/>
            <a:gdLst/>
            <a:ahLst/>
            <a:cxnLst/>
            <a:rect r="r" b="b" t="t" l="l"/>
            <a:pathLst>
              <a:path h="2367149" w="13090223">
                <a:moveTo>
                  <a:pt x="0" y="0"/>
                </a:moveTo>
                <a:lnTo>
                  <a:pt x="13090222" y="0"/>
                </a:lnTo>
                <a:lnTo>
                  <a:pt x="13090222" y="2367149"/>
                </a:lnTo>
                <a:lnTo>
                  <a:pt x="0" y="236714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5334662">
            <a:off x="13793998" y="5766339"/>
            <a:ext cx="5070338" cy="3897823"/>
          </a:xfrm>
          <a:custGeom>
            <a:avLst/>
            <a:gdLst/>
            <a:ahLst/>
            <a:cxnLst/>
            <a:rect r="r" b="b" t="t" l="l"/>
            <a:pathLst>
              <a:path h="3897823" w="5070338">
                <a:moveTo>
                  <a:pt x="0" y="0"/>
                </a:moveTo>
                <a:lnTo>
                  <a:pt x="5070338" y="0"/>
                </a:lnTo>
                <a:lnTo>
                  <a:pt x="5070338" y="3897822"/>
                </a:lnTo>
                <a:lnTo>
                  <a:pt x="0" y="38978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89217" y="968511"/>
            <a:ext cx="7145506" cy="75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79"/>
              </a:lnSpc>
              <a:spcBef>
                <a:spcPct val="0"/>
              </a:spcBef>
            </a:pPr>
            <a:r>
              <a:rPr lang="en-US" b="true" sz="5872" spc="499">
                <a:solidFill>
                  <a:srgbClr val="F6FCFE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COMPONENTES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3165" y="1893586"/>
            <a:ext cx="7335544" cy="434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8" indent="-367029" lvl="1">
              <a:lnSpc>
                <a:spcPts val="5847"/>
              </a:lnSpc>
              <a:buFont typeface="Arial"/>
              <a:buChar char="•"/>
            </a:pPr>
            <a:r>
              <a:rPr lang="en-US" b="true" sz="3399" spc="288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ESP32 Dev Module (x2)</a:t>
            </a:r>
          </a:p>
          <a:p>
            <a:pPr algn="l" marL="734058" indent="-367029" lvl="1">
              <a:lnSpc>
                <a:spcPts val="5847"/>
              </a:lnSpc>
              <a:buFont typeface="Arial"/>
              <a:buChar char="•"/>
            </a:pPr>
            <a:r>
              <a:rPr lang="en-US" b="true" sz="3399" spc="288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Módulo LoRa SX1278</a:t>
            </a:r>
          </a:p>
          <a:p>
            <a:pPr algn="l" marL="734058" indent="-367029" lvl="1">
              <a:lnSpc>
                <a:spcPts val="5847"/>
              </a:lnSpc>
              <a:buFont typeface="Arial"/>
              <a:buChar char="•"/>
            </a:pPr>
            <a:r>
              <a:rPr lang="en-US" b="true" sz="3399" spc="288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Sensor DHT11</a:t>
            </a:r>
          </a:p>
          <a:p>
            <a:pPr algn="l" marL="734058" indent="-367029" lvl="1">
              <a:lnSpc>
                <a:spcPts val="5847"/>
              </a:lnSpc>
              <a:buFont typeface="Arial"/>
              <a:buChar char="•"/>
            </a:pPr>
            <a:r>
              <a:rPr lang="en-US" b="true" sz="3399" spc="288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Relay (o LED simulado)</a:t>
            </a:r>
          </a:p>
          <a:p>
            <a:pPr algn="l" marL="734058" indent="-367029" lvl="1">
              <a:lnSpc>
                <a:spcPts val="5847"/>
              </a:lnSpc>
              <a:buFont typeface="Arial"/>
              <a:buChar char="•"/>
            </a:pPr>
            <a:r>
              <a:rPr lang="en-US" b="true" sz="3399" spc="288">
                <a:solidFill>
                  <a:srgbClr val="D9D9D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Cables, protoboard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5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82374"/>
            <a:chOff x="0" y="0"/>
            <a:chExt cx="4816593" cy="3640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364082"/>
            </a:xfrm>
            <a:custGeom>
              <a:avLst/>
              <a:gdLst/>
              <a:ahLst/>
              <a:cxnLst/>
              <a:rect r="r" b="b" t="t" l="l"/>
              <a:pathLst>
                <a:path h="36408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364082"/>
                  </a:lnTo>
                  <a:lnTo>
                    <a:pt x="0" y="364082"/>
                  </a:lnTo>
                  <a:close/>
                </a:path>
              </a:pathLst>
            </a:custGeom>
            <a:solidFill>
              <a:srgbClr val="F0EB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4021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348842" y="3234607"/>
            <a:ext cx="13888872" cy="7052393"/>
          </a:xfrm>
          <a:custGeom>
            <a:avLst/>
            <a:gdLst/>
            <a:ahLst/>
            <a:cxnLst/>
            <a:rect r="r" b="b" t="t" l="l"/>
            <a:pathLst>
              <a:path h="7052393" w="13888872">
                <a:moveTo>
                  <a:pt x="0" y="0"/>
                </a:moveTo>
                <a:lnTo>
                  <a:pt x="13888872" y="0"/>
                </a:lnTo>
                <a:lnTo>
                  <a:pt x="13888872" y="7052393"/>
                </a:lnTo>
                <a:lnTo>
                  <a:pt x="0" y="7052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3" t="-31280" r="0" b="-11875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4142118" y="1616164"/>
            <a:ext cx="2618409" cy="2618409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80560" y="390525"/>
            <a:ext cx="14757338" cy="73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52"/>
              </a:lnSpc>
              <a:spcBef>
                <a:spcPct val="0"/>
              </a:spcBef>
            </a:pPr>
            <a:r>
              <a:rPr lang="en-US" b="true" sz="5739" spc="487">
                <a:solidFill>
                  <a:srgbClr val="10254E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Conexiones Nodo transmisor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1549489"/>
            <a:ext cx="8654951" cy="2527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8" indent="-388624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EEF2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Dia</a:t>
            </a:r>
            <a:r>
              <a:rPr lang="en-US" b="true" sz="3600">
                <a:solidFill>
                  <a:srgbClr val="EEF2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grama simple o foto real</a:t>
            </a:r>
          </a:p>
          <a:p>
            <a:pPr algn="l" marL="777248" indent="-388624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EEF2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Conexión del DHT11 al ESP32</a:t>
            </a:r>
          </a:p>
          <a:p>
            <a:pPr algn="l" marL="777248" indent="-388624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EEF2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Conexión del LoRa SX1278 al ESP32</a:t>
            </a:r>
          </a:p>
          <a:p>
            <a:pPr algn="l">
              <a:lnSpc>
                <a:spcPts val="504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5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82374"/>
            <a:chOff x="0" y="0"/>
            <a:chExt cx="4816593" cy="3640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364082"/>
            </a:xfrm>
            <a:custGeom>
              <a:avLst/>
              <a:gdLst/>
              <a:ahLst/>
              <a:cxnLst/>
              <a:rect r="r" b="b" t="t" l="l"/>
              <a:pathLst>
                <a:path h="36408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364082"/>
                  </a:lnTo>
                  <a:lnTo>
                    <a:pt x="0" y="364082"/>
                  </a:lnTo>
                  <a:close/>
                </a:path>
              </a:pathLst>
            </a:custGeom>
            <a:solidFill>
              <a:srgbClr val="F0EB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4021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372677" y="1382374"/>
            <a:ext cx="10914218" cy="8904626"/>
          </a:xfrm>
          <a:custGeom>
            <a:avLst/>
            <a:gdLst/>
            <a:ahLst/>
            <a:cxnLst/>
            <a:rect r="r" b="b" t="t" l="l"/>
            <a:pathLst>
              <a:path h="8904626" w="10914218">
                <a:moveTo>
                  <a:pt x="0" y="0"/>
                </a:moveTo>
                <a:lnTo>
                  <a:pt x="10914218" y="0"/>
                </a:lnTo>
                <a:lnTo>
                  <a:pt x="10914218" y="8904626"/>
                </a:lnTo>
                <a:lnTo>
                  <a:pt x="0" y="89046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843" r="0" b="-8121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400000">
            <a:off x="-665321" y="6432119"/>
            <a:ext cx="4776285" cy="4305102"/>
          </a:xfrm>
          <a:custGeom>
            <a:avLst/>
            <a:gdLst/>
            <a:ahLst/>
            <a:cxnLst/>
            <a:rect r="r" b="b" t="t" l="l"/>
            <a:pathLst>
              <a:path h="4305102" w="4776285">
                <a:moveTo>
                  <a:pt x="0" y="0"/>
                </a:moveTo>
                <a:lnTo>
                  <a:pt x="4776286" y="0"/>
                </a:lnTo>
                <a:lnTo>
                  <a:pt x="4776286" y="4305101"/>
                </a:lnTo>
                <a:lnTo>
                  <a:pt x="0" y="43051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80560" y="390525"/>
            <a:ext cx="14757338" cy="73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52"/>
              </a:lnSpc>
              <a:spcBef>
                <a:spcPct val="0"/>
              </a:spcBef>
            </a:pPr>
            <a:r>
              <a:rPr lang="en-US" b="true" sz="5739" spc="487">
                <a:solidFill>
                  <a:srgbClr val="10254E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Conexiones Nodo receptor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187040" y="2615566"/>
            <a:ext cx="8124825" cy="2527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8" indent="-388624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Dia</a:t>
            </a:r>
            <a:r>
              <a:rPr lang="en-US" b="true" sz="36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grama o foto real</a:t>
            </a:r>
          </a:p>
          <a:p>
            <a:pPr algn="l" marL="777248" indent="-388624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Conexión del LoRa SX1278</a:t>
            </a:r>
          </a:p>
          <a:p>
            <a:pPr algn="l" marL="777248" indent="-388624" lvl="1">
              <a:lnSpc>
                <a:spcPts val="5040"/>
              </a:lnSpc>
              <a:buFont typeface="Arial"/>
              <a:buChar char="•"/>
            </a:pPr>
            <a:r>
              <a:rPr lang="en-US" b="true" sz="36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Conexión de LED/relay simulado</a:t>
            </a:r>
          </a:p>
          <a:p>
            <a:pPr algn="l">
              <a:lnSpc>
                <a:spcPts val="504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042307"/>
            <a:chOff x="0" y="0"/>
            <a:chExt cx="4816593" cy="5378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537891"/>
            </a:xfrm>
            <a:custGeom>
              <a:avLst/>
              <a:gdLst/>
              <a:ahLst/>
              <a:cxnLst/>
              <a:rect r="r" b="b" t="t" l="l"/>
              <a:pathLst>
                <a:path h="53789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537891"/>
                  </a:lnTo>
                  <a:lnTo>
                    <a:pt x="0" y="537891"/>
                  </a:lnTo>
                  <a:close/>
                </a:path>
              </a:pathLst>
            </a:custGeom>
            <a:solidFill>
              <a:srgbClr val="10254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5759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57326" y="5884547"/>
            <a:ext cx="17373347" cy="4024111"/>
          </a:xfrm>
          <a:custGeom>
            <a:avLst/>
            <a:gdLst/>
            <a:ahLst/>
            <a:cxnLst/>
            <a:rect r="r" b="b" t="t" l="l"/>
            <a:pathLst>
              <a:path h="4024111" w="17373347">
                <a:moveTo>
                  <a:pt x="0" y="0"/>
                </a:moveTo>
                <a:lnTo>
                  <a:pt x="17373348" y="0"/>
                </a:lnTo>
                <a:lnTo>
                  <a:pt x="17373348" y="4024111"/>
                </a:lnTo>
                <a:lnTo>
                  <a:pt x="0" y="40241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9839" b="-2735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7779178" y="3915937"/>
            <a:ext cx="2482086" cy="1680478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313237" y="624127"/>
            <a:ext cx="13448061" cy="141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2"/>
              </a:lnSpc>
            </a:pPr>
            <a:r>
              <a:rPr lang="en-US" sz="5739" spc="487" b="true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Lógica del Nodo Transmisor</a:t>
            </a:r>
          </a:p>
          <a:p>
            <a:pPr algn="l" marL="0" indent="0" lvl="0">
              <a:lnSpc>
                <a:spcPts val="5452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85767" y="2208688"/>
            <a:ext cx="12103001" cy="2646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5320"/>
              </a:lnSpc>
              <a:buFont typeface="Arial"/>
              <a:buChar char="•"/>
            </a:pPr>
            <a:r>
              <a:rPr lang="en-US" b="true" sz="38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Lectu</a:t>
            </a:r>
            <a:r>
              <a:rPr lang="en-US" b="true" sz="38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ra de temperatura y humedad con DHT11</a:t>
            </a:r>
          </a:p>
          <a:p>
            <a:pPr algn="l" marL="820427" indent="-410214" lvl="1">
              <a:lnSpc>
                <a:spcPts val="5320"/>
              </a:lnSpc>
              <a:buFont typeface="Arial"/>
              <a:buChar char="•"/>
            </a:pPr>
            <a:r>
              <a:rPr lang="en-US" b="true" sz="38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Envío de datos por LoRa</a:t>
            </a:r>
          </a:p>
          <a:p>
            <a:pPr algn="l" marL="820427" indent="-410214" lvl="1">
              <a:lnSpc>
                <a:spcPts val="5320"/>
              </a:lnSpc>
              <a:buFont typeface="Arial"/>
              <a:buChar char="•"/>
            </a:pPr>
            <a:r>
              <a:rPr lang="en-US" b="true" sz="38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Código base </a:t>
            </a:r>
          </a:p>
          <a:p>
            <a:pPr algn="l">
              <a:lnSpc>
                <a:spcPts val="532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205206"/>
            <a:chOff x="0" y="0"/>
            <a:chExt cx="4816593" cy="3174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317420"/>
            </a:xfrm>
            <a:custGeom>
              <a:avLst/>
              <a:gdLst/>
              <a:ahLst/>
              <a:cxnLst/>
              <a:rect r="r" b="b" t="t" l="l"/>
              <a:pathLst>
                <a:path h="31742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317420"/>
                  </a:lnTo>
                  <a:lnTo>
                    <a:pt x="0" y="317420"/>
                  </a:lnTo>
                  <a:close/>
                </a:path>
              </a:pathLst>
            </a:custGeom>
            <a:solidFill>
              <a:srgbClr val="10254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355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1148056"/>
            <a:ext cx="9692531" cy="21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11" indent="-323856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Recepción del mensaje</a:t>
            </a:r>
          </a:p>
          <a:p>
            <a:pPr algn="l" marL="647711" indent="-323856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</a:t>
            </a:r>
            <a:r>
              <a:rPr lang="en-US" b="true" sz="3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ecodific</a:t>
            </a:r>
            <a:r>
              <a:rPr lang="en-US" b="true" sz="3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ación de temperatura</a:t>
            </a:r>
          </a:p>
          <a:p>
            <a:pPr algn="l" marL="647711" indent="-323856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Activación de relay/LED si Temp &gt; 30 °C</a:t>
            </a:r>
          </a:p>
          <a:p>
            <a:pPr algn="l" marL="647711" indent="-323856" lvl="1">
              <a:lnSpc>
                <a:spcPts val="4200"/>
              </a:lnSpc>
              <a:buFont typeface="Arial"/>
              <a:buChar char="•"/>
            </a:pPr>
            <a:r>
              <a:rPr lang="en-US" b="true" sz="30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Código base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380771" y="2900555"/>
            <a:ext cx="14907229" cy="7573484"/>
          </a:xfrm>
          <a:custGeom>
            <a:avLst/>
            <a:gdLst/>
            <a:ahLst/>
            <a:cxnLst/>
            <a:rect r="r" b="b" t="t" l="l"/>
            <a:pathLst>
              <a:path h="7573484" w="14907229">
                <a:moveTo>
                  <a:pt x="0" y="0"/>
                </a:moveTo>
                <a:lnTo>
                  <a:pt x="14907229" y="0"/>
                </a:lnTo>
                <a:lnTo>
                  <a:pt x="14907229" y="7573485"/>
                </a:lnTo>
                <a:lnTo>
                  <a:pt x="0" y="75734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27" t="-3488" r="-27009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456258" y="5586168"/>
            <a:ext cx="2207878" cy="1396483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19718" y="316228"/>
            <a:ext cx="13448061" cy="696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67"/>
              </a:lnSpc>
              <a:spcBef>
                <a:spcPct val="0"/>
              </a:spcBef>
            </a:pPr>
            <a:r>
              <a:rPr lang="en-US" b="true" sz="5439" spc="462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Lógica del Nodo Receptor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629082"/>
            <a:chOff x="0" y="0"/>
            <a:chExt cx="4816593" cy="4290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429059"/>
            </a:xfrm>
            <a:custGeom>
              <a:avLst/>
              <a:gdLst/>
              <a:ahLst/>
              <a:cxnLst/>
              <a:rect r="r" b="b" t="t" l="l"/>
              <a:pathLst>
                <a:path h="42905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29059"/>
                  </a:lnTo>
                  <a:lnTo>
                    <a:pt x="0" y="429059"/>
                  </a:lnTo>
                  <a:close/>
                </a:path>
              </a:pathLst>
            </a:custGeom>
            <a:solidFill>
              <a:srgbClr val="10254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467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403206" y="5143500"/>
            <a:ext cx="9884794" cy="4802077"/>
          </a:xfrm>
          <a:custGeom>
            <a:avLst/>
            <a:gdLst/>
            <a:ahLst/>
            <a:cxnLst/>
            <a:rect r="r" b="b" t="t" l="l"/>
            <a:pathLst>
              <a:path h="4802077" w="9884794">
                <a:moveTo>
                  <a:pt x="0" y="0"/>
                </a:moveTo>
                <a:lnTo>
                  <a:pt x="9884794" y="0"/>
                </a:lnTo>
                <a:lnTo>
                  <a:pt x="9884794" y="4802077"/>
                </a:lnTo>
                <a:lnTo>
                  <a:pt x="0" y="48020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202" t="-33182" r="-16202" b="-2012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403206" y="0"/>
            <a:ext cx="9884794" cy="5386142"/>
          </a:xfrm>
          <a:custGeom>
            <a:avLst/>
            <a:gdLst/>
            <a:ahLst/>
            <a:cxnLst/>
            <a:rect r="r" b="b" t="t" l="l"/>
            <a:pathLst>
              <a:path h="5386142" w="9884794">
                <a:moveTo>
                  <a:pt x="0" y="0"/>
                </a:moveTo>
                <a:lnTo>
                  <a:pt x="9884794" y="0"/>
                </a:lnTo>
                <a:lnTo>
                  <a:pt x="9884794" y="5386142"/>
                </a:lnTo>
                <a:lnTo>
                  <a:pt x="0" y="53861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6118" t="-15937" r="-3827" b="-18207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19718" y="6242282"/>
            <a:ext cx="4504391" cy="4044718"/>
          </a:xfrm>
          <a:custGeom>
            <a:avLst/>
            <a:gdLst/>
            <a:ahLst/>
            <a:cxnLst/>
            <a:rect r="r" b="b" t="t" l="l"/>
            <a:pathLst>
              <a:path h="4044718" w="4504391">
                <a:moveTo>
                  <a:pt x="0" y="0"/>
                </a:moveTo>
                <a:lnTo>
                  <a:pt x="4504391" y="0"/>
                </a:lnTo>
                <a:lnTo>
                  <a:pt x="4504391" y="4044718"/>
                </a:lnTo>
                <a:lnTo>
                  <a:pt x="0" y="40447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9635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5470466">
            <a:off x="4579189" y="4696316"/>
            <a:ext cx="4654101" cy="4381049"/>
          </a:xfrm>
          <a:custGeom>
            <a:avLst/>
            <a:gdLst/>
            <a:ahLst/>
            <a:cxnLst/>
            <a:rect r="r" b="b" t="t" l="l"/>
            <a:pathLst>
              <a:path h="4381049" w="4654101">
                <a:moveTo>
                  <a:pt x="0" y="0"/>
                </a:moveTo>
                <a:lnTo>
                  <a:pt x="4654101" y="0"/>
                </a:lnTo>
                <a:lnTo>
                  <a:pt x="4654101" y="4381049"/>
                </a:lnTo>
                <a:lnTo>
                  <a:pt x="0" y="43810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" t="-33680" r="0" b="-55195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0" y="571029"/>
            <a:ext cx="9208494" cy="610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97"/>
              </a:lnSpc>
              <a:spcBef>
                <a:spcPct val="0"/>
              </a:spcBef>
            </a:pPr>
            <a:r>
              <a:rPr lang="en-US" b="true" sz="4839" spc="41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Pruebas y Resultados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9718" y="1848587"/>
            <a:ext cx="8009174" cy="2380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69" indent="-367035" lvl="1">
              <a:lnSpc>
                <a:spcPts val="4760"/>
              </a:lnSpc>
              <a:buFont typeface="Arial"/>
              <a:buChar char="•"/>
            </a:pPr>
            <a:r>
              <a:rPr lang="en-US" b="true" sz="34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Captura del monitor serial</a:t>
            </a:r>
          </a:p>
          <a:p>
            <a:pPr algn="l" marL="734069" indent="-367035" lvl="1">
              <a:lnSpc>
                <a:spcPts val="4760"/>
              </a:lnSpc>
              <a:buFont typeface="Arial"/>
              <a:buChar char="•"/>
            </a:pPr>
            <a:r>
              <a:rPr lang="en-US" b="true" sz="34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Foto del LE</a:t>
            </a:r>
            <a:r>
              <a:rPr lang="en-US" b="true" sz="34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 </a:t>
            </a:r>
            <a:r>
              <a:rPr lang="en-US" b="true" sz="34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encendido</a:t>
            </a:r>
          </a:p>
          <a:p>
            <a:pPr algn="l" marL="734069" indent="-367035" lvl="1">
              <a:lnSpc>
                <a:spcPts val="4760"/>
              </a:lnSpc>
              <a:buFont typeface="Arial"/>
              <a:buChar char="•"/>
            </a:pPr>
            <a:r>
              <a:rPr lang="en-US" b="true" sz="34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Dificult</a:t>
            </a:r>
            <a:r>
              <a:rPr lang="en-US" b="true" sz="34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ades encontradas y cómo se resolvieron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86707" y="0"/>
            <a:ext cx="18861414" cy="1893380"/>
            <a:chOff x="0" y="0"/>
            <a:chExt cx="4470854" cy="4488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70854" cy="448801"/>
            </a:xfrm>
            <a:custGeom>
              <a:avLst/>
              <a:gdLst/>
              <a:ahLst/>
              <a:cxnLst/>
              <a:rect r="r" b="b" t="t" l="l"/>
              <a:pathLst>
                <a:path h="448801" w="4470854">
                  <a:moveTo>
                    <a:pt x="0" y="0"/>
                  </a:moveTo>
                  <a:lnTo>
                    <a:pt x="4470854" y="0"/>
                  </a:lnTo>
                  <a:lnTo>
                    <a:pt x="4470854" y="448801"/>
                  </a:lnTo>
                  <a:lnTo>
                    <a:pt x="0" y="448801"/>
                  </a:lnTo>
                  <a:close/>
                </a:path>
              </a:pathLst>
            </a:custGeom>
            <a:solidFill>
              <a:srgbClr val="10254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70854" cy="4869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454125" y="2573232"/>
            <a:ext cx="10833875" cy="7294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1259" indent="-370629" lvl="1">
              <a:lnSpc>
                <a:spcPts val="4806"/>
              </a:lnSpc>
              <a:buFont typeface="Arial"/>
              <a:buChar char="•"/>
            </a:pPr>
            <a:r>
              <a:rPr lang="en-US" b="true" sz="343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 incorporó aprendizaje</a:t>
            </a:r>
            <a:r>
              <a:rPr lang="en-US" b="true" sz="343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sobre LoRa y la comunicación entre nodos y sus posibles a</a:t>
            </a:r>
            <a:r>
              <a:rPr lang="en-US" b="true" sz="343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plicaciones reales (IoT, monitoreo remoto, etc.).</a:t>
            </a:r>
          </a:p>
          <a:p>
            <a:pPr algn="l" marL="741259" indent="-370629" lvl="1">
              <a:lnSpc>
                <a:spcPts val="4806"/>
              </a:lnSpc>
              <a:buFont typeface="Arial"/>
              <a:buChar char="•"/>
            </a:pPr>
            <a:r>
              <a:rPr lang="en-US" b="true" sz="343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 logró e</a:t>
            </a:r>
            <a:r>
              <a:rPr lang="en-US" b="true" sz="343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stablecer una comunicación efectiva entre dos ESP32 usando LoRa.</a:t>
            </a:r>
          </a:p>
          <a:p>
            <a:pPr algn="l" marL="741259" indent="-370629" lvl="1">
              <a:lnSpc>
                <a:spcPts val="4806"/>
              </a:lnSpc>
              <a:buFont typeface="Arial"/>
              <a:buChar char="•"/>
            </a:pPr>
            <a:r>
              <a:rPr lang="en-US" b="true" sz="343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 valido</a:t>
            </a:r>
            <a:r>
              <a:rPr lang="en-US" b="true" sz="343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el envío de datos ambientales y la activación de un actuador remoto.</a:t>
            </a:r>
          </a:p>
          <a:p>
            <a:pPr algn="l" marL="741259" indent="-370629" lvl="1">
              <a:lnSpc>
                <a:spcPts val="4806"/>
              </a:lnSpc>
              <a:buFont typeface="Arial"/>
              <a:buChar char="•"/>
            </a:pPr>
            <a:r>
              <a:rPr lang="en-US" b="true" sz="343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 estableció que el s</a:t>
            </a:r>
            <a:r>
              <a:rPr lang="en-US" b="true" sz="343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istema es escalable para aplicaciones de agricultura, domótica o monitoreo remoto.</a:t>
            </a:r>
          </a:p>
          <a:p>
            <a:pPr algn="l">
              <a:lnSpc>
                <a:spcPts val="4806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1893380"/>
            <a:ext cx="7780040" cy="8584872"/>
          </a:xfrm>
          <a:custGeom>
            <a:avLst/>
            <a:gdLst/>
            <a:ahLst/>
            <a:cxnLst/>
            <a:rect r="r" b="b" t="t" l="l"/>
            <a:pathLst>
              <a:path h="8584872" w="7780040">
                <a:moveTo>
                  <a:pt x="0" y="0"/>
                </a:moveTo>
                <a:lnTo>
                  <a:pt x="7780040" y="0"/>
                </a:lnTo>
                <a:lnTo>
                  <a:pt x="7780040" y="8584872"/>
                </a:lnTo>
                <a:lnTo>
                  <a:pt x="0" y="8584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88220" y="685185"/>
            <a:ext cx="6645066" cy="646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19"/>
              </a:lnSpc>
              <a:spcBef>
                <a:spcPct val="0"/>
              </a:spcBef>
            </a:pPr>
            <a:r>
              <a:rPr lang="en-US" b="true" sz="5072" spc="43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CONCLUSIONES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DAGmnrWMCMg</dc:identifier>
  <dcterms:modified xsi:type="dcterms:W3CDTF">2011-08-01T06:04:30Z</dcterms:modified>
  <cp:revision>1</cp:revision>
  <dc:title>Presentación Empresa Robótica Cursos Moderno Azul</dc:title>
</cp:coreProperties>
</file>

<file path=docProps/thumbnail.jpeg>
</file>